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83" r:id="rId4"/>
    <p:sldId id="284" r:id="rId5"/>
    <p:sldId id="285" r:id="rId6"/>
    <p:sldId id="273" r:id="rId7"/>
    <p:sldId id="278" r:id="rId8"/>
    <p:sldId id="274" r:id="rId9"/>
    <p:sldId id="280" r:id="rId10"/>
    <p:sldId id="275" r:id="rId11"/>
    <p:sldId id="279" r:id="rId12"/>
    <p:sldId id="276" r:id="rId13"/>
    <p:sldId id="281" r:id="rId14"/>
    <p:sldId id="282" r:id="rId15"/>
    <p:sldId id="260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871EB-02E4-4706-9C49-E5B339659785}" type="datetimeFigureOut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07BC3-7675-486B-BC76-22DBDF01A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85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7BC3-7675-486B-BC76-22DBDF01A2B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4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1" cy="238760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5" indent="0" algn="ctr">
              <a:buNone/>
              <a:defRPr sz="2000"/>
            </a:lvl2pPr>
            <a:lvl3pPr marL="914293" indent="0" algn="ctr">
              <a:buNone/>
              <a:defRPr sz="1799"/>
            </a:lvl3pPr>
            <a:lvl4pPr marL="1371438" indent="0" algn="ctr">
              <a:buNone/>
              <a:defRPr sz="1600"/>
            </a:lvl4pPr>
            <a:lvl5pPr marL="1828584" indent="0" algn="ctr">
              <a:buNone/>
              <a:defRPr sz="1600"/>
            </a:lvl5pPr>
            <a:lvl6pPr marL="2285729" indent="0" algn="ctr">
              <a:buNone/>
              <a:defRPr sz="1600"/>
            </a:lvl6pPr>
            <a:lvl7pPr marL="2742877" indent="0" algn="ctr">
              <a:buNone/>
              <a:defRPr sz="1600"/>
            </a:lvl7pPr>
            <a:lvl8pPr marL="3200022" indent="0" algn="ctr">
              <a:buNone/>
              <a:defRPr sz="1600"/>
            </a:lvl8pPr>
            <a:lvl9pPr marL="365716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BB77-4FCC-459C-9DA1-B1A6A427898A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8C8F-A0D0-4DCA-8D99-33A47A8AC30E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25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7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1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1BB0-8905-420C-9064-1DECF07B4863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7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849744"/>
            <a:ext cx="10515601" cy="9758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799"/>
            </a:lvl2pPr>
            <a:lvl3pPr>
              <a:defRPr sz="1600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FCBF-22D7-419A-805B-28A6B416CAC1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31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1" cy="2852736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387F-C170-465C-8189-9BD58DA362F1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9A957C-E798-4D99-9C24-4570BEAFE1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0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8453-0B98-4119-898D-AF3932F58424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95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1" cy="13255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681164"/>
            <a:ext cx="518318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3" indent="0">
              <a:buNone/>
              <a:defRPr sz="1799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29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183189" cy="36845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B0F1-2858-4A26-AC17-168649DA5630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4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A203-DF8A-47DD-A34D-65377CE9BBA9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78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BB3-8FA5-4887-AB03-69FE8165667C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1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1" y="987427"/>
            <a:ext cx="6172199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A9B75-7329-4FD9-A15E-00AD38B9D087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31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9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1" y="987427"/>
            <a:ext cx="6172199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3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29" indent="0">
              <a:buNone/>
              <a:defRPr sz="2000"/>
            </a:lvl6pPr>
            <a:lvl7pPr marL="2742877" indent="0">
              <a:buNone/>
              <a:defRPr sz="2000"/>
            </a:lvl7pPr>
            <a:lvl8pPr marL="3200022" indent="0">
              <a:buNone/>
              <a:defRPr sz="2000"/>
            </a:lvl8pPr>
            <a:lvl9pPr marL="365716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5" indent="0">
              <a:buNone/>
              <a:defRPr sz="1399"/>
            </a:lvl2pPr>
            <a:lvl3pPr marL="914293" indent="0">
              <a:buNone/>
              <a:defRPr sz="1200"/>
            </a:lvl3pPr>
            <a:lvl4pPr marL="1371438" indent="0">
              <a:buNone/>
              <a:defRPr sz="999"/>
            </a:lvl4pPr>
            <a:lvl5pPr marL="1828584" indent="0">
              <a:buNone/>
              <a:defRPr sz="999"/>
            </a:lvl5pPr>
            <a:lvl6pPr marL="2285729" indent="0">
              <a:buNone/>
              <a:defRPr sz="999"/>
            </a:lvl6pPr>
            <a:lvl7pPr marL="2742877" indent="0">
              <a:buNone/>
              <a:defRPr sz="999"/>
            </a:lvl7pPr>
            <a:lvl8pPr marL="3200022" indent="0">
              <a:buNone/>
              <a:defRPr sz="999"/>
            </a:lvl8pPr>
            <a:lvl9pPr marL="3657167" indent="0">
              <a:buNone/>
              <a:defRPr sz="999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4E40-6C5A-4496-90C2-5B00927D5CE9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73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853440"/>
            <a:ext cx="10515601" cy="97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4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2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441C3-C460-46B8-8616-A24F57164CE8}" type="datetime1">
              <a:rPr lang="zh-CN" altLang="en-US" smtClean="0"/>
              <a:t>2015/4/13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9A957C-E798-4D99-9C24-4570BEAFE10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731519"/>
            <a:ext cx="12192000" cy="121921"/>
          </a:xfrm>
          <a:prstGeom prst="rect">
            <a:avLst/>
          </a:prstGeom>
          <a:solidFill>
            <a:srgbClr val="7E3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5" rIns="91429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94" y="179914"/>
            <a:ext cx="407344" cy="4073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4" y="223693"/>
            <a:ext cx="392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清华大学基础工业训练中心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87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74" indent="-228574" algn="l" defTabSz="91429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19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865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010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157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303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8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6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1" indent="-228574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9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7" algn="l" defTabSz="91429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 创客融合空间平台建设项目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基础工业训练中心王德宇</a:t>
            </a:r>
          </a:p>
          <a:p>
            <a:r>
              <a:rPr lang="en-US" altLang="zh-CN" dirty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6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主题项目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绿色电子中美创客挑战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先后举办了知识产权、视频与产品展示等主题讲座。清华团队获得优胜奖（右）</a:t>
            </a:r>
            <a:endParaRPr lang="en-US" altLang="zh-CN" dirty="0" smtClean="0"/>
          </a:p>
          <a:p>
            <a:r>
              <a:rPr lang="zh-CN" altLang="en-US" dirty="0" smtClean="0"/>
              <a:t>创</a:t>
            </a:r>
            <a:r>
              <a:rPr lang="zh-CN" altLang="en-US" dirty="0"/>
              <a:t>客宪章</a:t>
            </a:r>
          </a:p>
          <a:p>
            <a:pPr lvl="1"/>
            <a:r>
              <a:rPr lang="en-US" altLang="zh-CN" dirty="0" smtClean="0"/>
              <a:t>2014.7	</a:t>
            </a:r>
            <a:r>
              <a:rPr lang="zh-CN" altLang="en-US" dirty="0" smtClean="0"/>
              <a:t>由清华大学、清华附中，以及来自天津、南昌、美国华盛顿等地的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余位同学参与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2014.11	</a:t>
            </a:r>
            <a:r>
              <a:rPr lang="zh-CN" altLang="en-US" dirty="0" smtClean="0"/>
              <a:t>由清华大学、清华附中，来自全球的</a:t>
            </a:r>
            <a:r>
              <a:rPr lang="en-US" altLang="zh-CN" dirty="0" smtClean="0"/>
              <a:t>7</a:t>
            </a:r>
            <a:r>
              <a:rPr lang="zh-CN" altLang="en-US" dirty="0" smtClean="0"/>
              <a:t>为创客，以及来自齐齐哈尔、天津、哈尔滨等地的创客参与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074" name="Picture 2" descr="E:\Woody\图片资料\创客空间\26379432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13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主题项目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过程控制方法实践</a:t>
            </a:r>
            <a:r>
              <a:rPr lang="en-US" altLang="zh-CN" dirty="0"/>
              <a:t>——</a:t>
            </a:r>
            <a:r>
              <a:rPr lang="zh-CN" altLang="en-US" dirty="0"/>
              <a:t>动态项目控制</a:t>
            </a:r>
          </a:p>
          <a:p>
            <a:pPr lvl="1"/>
            <a:r>
              <a:rPr lang="zh-CN" altLang="en-US" dirty="0"/>
              <a:t>引入欧洲广泛应用的大型项目管理工具</a:t>
            </a:r>
            <a:r>
              <a:rPr lang="en-US" altLang="zh-CN" dirty="0"/>
              <a:t>DPC</a:t>
            </a:r>
            <a:r>
              <a:rPr lang="zh-CN" altLang="en-US" dirty="0"/>
              <a:t>（动态项目控制）</a:t>
            </a:r>
            <a:endParaRPr lang="en-US" altLang="zh-CN" dirty="0"/>
          </a:p>
          <a:p>
            <a:pPr lvl="1"/>
            <a:r>
              <a:rPr lang="zh-CN" altLang="en-US" dirty="0"/>
              <a:t>结合实习教学</a:t>
            </a:r>
            <a:r>
              <a:rPr lang="zh-CN" altLang="en-US" dirty="0" smtClean="0"/>
              <a:t>进行过程控制，监督教学进度，优化教学安排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经评估的教学环节包括：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打印、数控</a:t>
            </a:r>
            <a:r>
              <a:rPr lang="zh-CN" altLang="en-US" dirty="0"/>
              <a:t>雕</a:t>
            </a:r>
            <a:r>
              <a:rPr lang="zh-CN" altLang="en-US" dirty="0" smtClean="0"/>
              <a:t>铣、线切割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878349" y="1968087"/>
            <a:ext cx="5823668" cy="3832442"/>
            <a:chOff x="3470548" y="238872"/>
            <a:chExt cx="7727744" cy="5085476"/>
          </a:xfrm>
        </p:grpSpPr>
        <p:pic>
          <p:nvPicPr>
            <p:cNvPr id="12" name="Picture 3" descr="G:\DPC In short\DPC Light\pi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548" y="238872"/>
              <a:ext cx="4572000" cy="288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092" y="2181098"/>
              <a:ext cx="5029200" cy="3143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0" name="Picture 4" descr="E:\Woody\图片资料\创客空间\DP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34602"/>
            <a:ext cx="5901972" cy="27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571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他山之石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三诺集团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以电子产品（音箱、电脑）代工、代设计起家，现资产过亿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新落成</a:t>
            </a:r>
            <a:r>
              <a:rPr lang="en-US" altLang="zh-CN" dirty="0" smtClean="0"/>
              <a:t>23</a:t>
            </a:r>
            <a:r>
              <a:rPr lang="zh-CN" altLang="en-US" dirty="0" smtClean="0"/>
              <a:t>层集团总部大楼“三诺智慧大厦”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筹备建设创客人才平台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借鉴</a:t>
            </a:r>
            <a:r>
              <a:rPr lang="zh-CN" altLang="en-US" dirty="0"/>
              <a:t>智慧</a:t>
            </a:r>
            <a:r>
              <a:rPr lang="zh-CN" altLang="en-US" dirty="0" smtClean="0"/>
              <a:t>空间的基础设施建设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Picture 2" descr="CIMG615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784" y="2678048"/>
            <a:ext cx="4829556" cy="36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1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 descr="故事串_V2.2_sans_video_small_pics.pptx - Microsoft PowerPoint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8964" y="950977"/>
            <a:ext cx="7434072" cy="5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6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他山之石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深圳及周边地区创客式产业现象</a:t>
            </a:r>
            <a:endParaRPr lang="en-US" altLang="zh-CN" dirty="0"/>
          </a:p>
          <a:p>
            <a:pPr lvl="1"/>
            <a:r>
              <a:rPr lang="zh-CN" altLang="en-US" dirty="0"/>
              <a:t>柴火创客空间</a:t>
            </a:r>
            <a:endParaRPr lang="en-US" altLang="zh-CN" dirty="0"/>
          </a:p>
          <a:p>
            <a:pPr lvl="1"/>
            <a:r>
              <a:rPr lang="en-US" altLang="zh-CN" dirty="0" err="1"/>
              <a:t>TechSpace</a:t>
            </a:r>
            <a:r>
              <a:rPr lang="zh-CN" altLang="en-US" dirty="0"/>
              <a:t>创客空间</a:t>
            </a:r>
            <a:endParaRPr lang="en-US" altLang="zh-CN" dirty="0"/>
          </a:p>
          <a:p>
            <a:pPr lvl="1"/>
            <a:r>
              <a:rPr lang="en-US" altLang="zh-CN" dirty="0" err="1"/>
              <a:t>MakeBlock</a:t>
            </a:r>
            <a:r>
              <a:rPr lang="zh-CN" altLang="en-US" dirty="0"/>
              <a:t>可重组铝制积木公司</a:t>
            </a:r>
            <a:endParaRPr lang="en-US" altLang="zh-CN" dirty="0"/>
          </a:p>
          <a:p>
            <a:pPr lvl="1"/>
            <a:r>
              <a:rPr lang="en-US" altLang="zh-CN" dirty="0"/>
              <a:t>HAXLR8R</a:t>
            </a:r>
            <a:r>
              <a:rPr lang="zh-CN" altLang="en-US" dirty="0"/>
              <a:t>创意项目</a:t>
            </a:r>
            <a:r>
              <a:rPr lang="zh-CN" altLang="en-US" dirty="0" smtClean="0"/>
              <a:t>加速器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Picture 5" descr="961385704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7129" y="849591"/>
            <a:ext cx="7064872" cy="3265209"/>
          </a:xfrm>
          <a:prstGeom prst="rect">
            <a:avLst/>
          </a:prstGeom>
        </p:spPr>
      </p:pic>
      <p:pic>
        <p:nvPicPr>
          <p:cNvPr id="6" name="Picture 1" descr="IMG_5257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00450"/>
            <a:ext cx="4343400" cy="3257550"/>
          </a:xfrm>
          <a:prstGeom prst="rect">
            <a:avLst/>
          </a:prstGeom>
        </p:spPr>
      </p:pic>
      <p:pic>
        <p:nvPicPr>
          <p:cNvPr id="7" name="Picture 5" descr="Robo-SZ-based Startu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4114800"/>
            <a:ext cx="2006330" cy="2743200"/>
          </a:xfrm>
          <a:prstGeom prst="rect">
            <a:avLst/>
          </a:prstGeom>
        </p:spPr>
      </p:pic>
      <p:pic>
        <p:nvPicPr>
          <p:cNvPr id="8" name="Picture 3" descr="CIMG6302.JPG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731" y="4114800"/>
            <a:ext cx="365764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4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下阶段</a:t>
            </a:r>
            <a:r>
              <a:rPr lang="zh-CN" altLang="en-US" dirty="0" smtClean="0"/>
              <a:t>规划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/>
              <a:t>2014.11.29		</a:t>
            </a:r>
            <a:r>
              <a:rPr lang="zh-CN" altLang="en-US" sz="1800" dirty="0" smtClean="0"/>
              <a:t>创</a:t>
            </a:r>
            <a:r>
              <a:rPr lang="zh-CN" altLang="en-US" sz="1800" dirty="0"/>
              <a:t>客论坛</a:t>
            </a:r>
            <a:r>
              <a:rPr lang="en-US" altLang="zh-CN" sz="1800" dirty="0"/>
              <a:t>——</a:t>
            </a:r>
            <a:r>
              <a:rPr lang="zh-CN" altLang="en-US" sz="1800" dirty="0"/>
              <a:t>教务处召集，中心策划承办</a:t>
            </a:r>
          </a:p>
          <a:p>
            <a:r>
              <a:rPr lang="en-US" altLang="zh-CN" sz="1800" dirty="0" smtClean="0"/>
              <a:t>2014.12 – 2015.4 	</a:t>
            </a:r>
            <a:r>
              <a:rPr lang="zh-CN" altLang="en-US" sz="1800" dirty="0" smtClean="0"/>
              <a:t>平台</a:t>
            </a:r>
            <a:r>
              <a:rPr lang="zh-CN" altLang="en-US" sz="1800" dirty="0"/>
              <a:t>建设</a:t>
            </a:r>
          </a:p>
          <a:p>
            <a:r>
              <a:rPr lang="en-US" altLang="zh-CN" sz="1800" dirty="0" smtClean="0"/>
              <a:t>2014.12		</a:t>
            </a:r>
            <a:r>
              <a:rPr lang="zh-CN" altLang="en-US" sz="1800" dirty="0" smtClean="0"/>
              <a:t>开放</a:t>
            </a:r>
            <a:r>
              <a:rPr lang="zh-CN" altLang="en-US" sz="1800" dirty="0"/>
              <a:t>资源讲座</a:t>
            </a:r>
          </a:p>
          <a:p>
            <a:r>
              <a:rPr lang="zh-CN" altLang="en-US" sz="1800" dirty="0" smtClean="0"/>
              <a:t>择期举行</a:t>
            </a:r>
            <a:r>
              <a:rPr lang="en-US" altLang="zh-CN" sz="1800" dirty="0" smtClean="0"/>
              <a:t>		</a:t>
            </a:r>
            <a:r>
              <a:rPr lang="zh-CN" altLang="en-US" sz="1800" dirty="0" smtClean="0"/>
              <a:t>创客交叉融合空间宣传</a:t>
            </a:r>
            <a:r>
              <a:rPr lang="zh-CN" altLang="en-US" sz="1800" dirty="0"/>
              <a:t>活动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47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/>
              <a:t>感谢中心各位老师的大力支持！</a:t>
            </a:r>
            <a:endParaRPr lang="zh-CN" alt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0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内容大纲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400" dirty="0" smtClean="0"/>
              <a:t>条件与基础设施建设</a:t>
            </a:r>
            <a:endParaRPr lang="en-US" altLang="zh-CN" sz="2400" dirty="0" smtClean="0"/>
          </a:p>
          <a:p>
            <a:pPr lvl="1"/>
            <a:r>
              <a:rPr lang="zh-CN" altLang="en-US" sz="2199" dirty="0"/>
              <a:t>创客</a:t>
            </a:r>
            <a:r>
              <a:rPr lang="zh-CN" altLang="en-US" sz="2199" dirty="0" smtClean="0"/>
              <a:t>空间</a:t>
            </a:r>
            <a:endParaRPr lang="en-US" altLang="zh-CN" sz="2199" dirty="0" smtClean="0"/>
          </a:p>
          <a:p>
            <a:pPr lvl="1"/>
            <a:r>
              <a:rPr lang="zh-CN" altLang="en-US" sz="2199" dirty="0"/>
              <a:t>自行车工</a:t>
            </a:r>
            <a:r>
              <a:rPr lang="zh-CN" altLang="en-US" sz="2199" dirty="0" smtClean="0"/>
              <a:t>坊</a:t>
            </a:r>
            <a:endParaRPr lang="en-US" altLang="zh-CN" sz="2199" dirty="0" smtClean="0"/>
          </a:p>
          <a:p>
            <a:pPr lvl="1"/>
            <a:r>
              <a:rPr lang="zh-CN" altLang="en-US" sz="2199" dirty="0"/>
              <a:t>科技</a:t>
            </a:r>
            <a:r>
              <a:rPr lang="zh-CN" altLang="en-US" sz="2199" dirty="0" smtClean="0"/>
              <a:t>孵化平台</a:t>
            </a:r>
            <a:endParaRPr lang="en-US" altLang="zh-CN" sz="2199" dirty="0" smtClean="0"/>
          </a:p>
          <a:p>
            <a:pPr lvl="2"/>
            <a:r>
              <a:rPr lang="zh-CN" altLang="en-US" sz="2000" dirty="0"/>
              <a:t>紫荆</a:t>
            </a:r>
            <a:r>
              <a:rPr lang="zh-CN" altLang="en-US" sz="2000" dirty="0" smtClean="0"/>
              <a:t>立方</a:t>
            </a:r>
            <a:endParaRPr lang="en-US" altLang="zh-CN" sz="2000" dirty="0" smtClean="0"/>
          </a:p>
          <a:p>
            <a:pPr lvl="2"/>
            <a:r>
              <a:rPr lang="zh-CN" altLang="en-US" sz="2000" dirty="0"/>
              <a:t>可</a:t>
            </a:r>
            <a:r>
              <a:rPr lang="zh-CN" altLang="en-US" sz="2000" dirty="0" smtClean="0"/>
              <a:t>穿戴净化器</a:t>
            </a:r>
            <a:endParaRPr lang="en-US" altLang="zh-CN" sz="2000" dirty="0" smtClean="0"/>
          </a:p>
          <a:p>
            <a:r>
              <a:rPr lang="zh-CN" altLang="en-US" sz="2400" dirty="0" smtClean="0"/>
              <a:t>创客社群关系建设</a:t>
            </a:r>
            <a:endParaRPr lang="en-US" altLang="zh-CN" sz="2400" dirty="0" smtClean="0"/>
          </a:p>
          <a:p>
            <a:pPr lvl="1"/>
            <a:r>
              <a:rPr lang="zh-CN" altLang="en-US" sz="2199" dirty="0" smtClean="0"/>
              <a:t>社团关系管理</a:t>
            </a:r>
            <a:endParaRPr lang="en-US" altLang="zh-CN" sz="2199" dirty="0" smtClean="0"/>
          </a:p>
          <a:p>
            <a:pPr lvl="2"/>
            <a:r>
              <a:rPr lang="zh-CN" altLang="en-US" sz="2000" dirty="0"/>
              <a:t>创客</a:t>
            </a:r>
            <a:r>
              <a:rPr lang="zh-CN" altLang="en-US" sz="2000" dirty="0" smtClean="0"/>
              <a:t>空间协会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自行车协会</a:t>
            </a:r>
            <a:endParaRPr lang="en-US" altLang="zh-CN" sz="2000" dirty="0" smtClean="0"/>
          </a:p>
          <a:p>
            <a:pPr lvl="1"/>
            <a:r>
              <a:rPr lang="zh-CN" altLang="en-US" sz="2199" dirty="0" smtClean="0"/>
              <a:t>科技媒体</a:t>
            </a:r>
            <a:endParaRPr lang="en-US" altLang="zh-CN" sz="2199" dirty="0" smtClean="0"/>
          </a:p>
          <a:p>
            <a:r>
              <a:rPr lang="zh-CN" altLang="en-US" sz="2400" dirty="0" smtClean="0"/>
              <a:t>主题活动</a:t>
            </a:r>
            <a:endParaRPr lang="en-US" altLang="zh-CN" sz="2400" dirty="0" smtClean="0"/>
          </a:p>
          <a:p>
            <a:pPr lvl="1"/>
            <a:r>
              <a:rPr lang="zh-CN" altLang="en-US" sz="2199" dirty="0" smtClean="0"/>
              <a:t>清华创</a:t>
            </a:r>
            <a:r>
              <a:rPr lang="zh-CN" altLang="en-US" sz="2199" dirty="0"/>
              <a:t>客</a:t>
            </a:r>
            <a:r>
              <a:rPr lang="zh-CN" altLang="en-US" sz="2199" dirty="0" smtClean="0"/>
              <a:t>日</a:t>
            </a:r>
            <a:endParaRPr lang="en-US" altLang="zh-CN" sz="2199" dirty="0" smtClean="0"/>
          </a:p>
          <a:p>
            <a:pPr lvl="1"/>
            <a:r>
              <a:rPr lang="zh-CN" altLang="en-US" sz="2199" dirty="0" smtClean="0"/>
              <a:t>创意实现工作坊</a:t>
            </a:r>
            <a:endParaRPr lang="en-US" altLang="zh-CN" sz="2199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5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条件与基础设施</a:t>
            </a:r>
            <a:r>
              <a:rPr lang="zh-CN" altLang="en-US" dirty="0" smtClean="0"/>
              <a:t>建设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创</a:t>
            </a:r>
            <a:r>
              <a:rPr lang="zh-CN" altLang="en-US" sz="2400" dirty="0"/>
              <a:t>客空间</a:t>
            </a:r>
            <a:endParaRPr lang="en-US" altLang="zh-CN" sz="2400" dirty="0"/>
          </a:p>
          <a:p>
            <a:r>
              <a:rPr lang="zh-CN" altLang="en-US" sz="2400" dirty="0"/>
              <a:t>自行车工坊</a:t>
            </a:r>
            <a:endParaRPr lang="en-US" altLang="zh-CN" sz="2400" dirty="0"/>
          </a:p>
          <a:p>
            <a:r>
              <a:rPr lang="zh-CN" altLang="en-US" sz="2400" dirty="0"/>
              <a:t>科技孵化平台</a:t>
            </a:r>
            <a:endParaRPr lang="en-US" altLang="zh-CN" sz="2400" dirty="0"/>
          </a:p>
          <a:p>
            <a:pPr lvl="1"/>
            <a:r>
              <a:rPr lang="zh-CN" altLang="en-US" sz="2199" dirty="0"/>
              <a:t>紫荆立方</a:t>
            </a:r>
            <a:endParaRPr lang="en-US" altLang="zh-CN" sz="2199" dirty="0"/>
          </a:p>
          <a:p>
            <a:pPr lvl="1"/>
            <a:r>
              <a:rPr lang="zh-CN" altLang="en-US" sz="2199" dirty="0"/>
              <a:t>可穿戴净化器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90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创客社群关系</a:t>
            </a:r>
            <a:r>
              <a:rPr lang="zh-CN" altLang="en-US" dirty="0" smtClean="0"/>
              <a:t>建设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校内</a:t>
            </a:r>
            <a:r>
              <a:rPr lang="zh-CN" altLang="en-US" sz="2400" dirty="0" smtClean="0"/>
              <a:t>关系</a:t>
            </a:r>
            <a:r>
              <a:rPr lang="zh-CN" altLang="en-US" sz="2400" dirty="0"/>
              <a:t>管理</a:t>
            </a:r>
            <a:endParaRPr lang="en-US" altLang="zh-CN" sz="2400" dirty="0"/>
          </a:p>
          <a:p>
            <a:pPr lvl="1"/>
            <a:r>
              <a:rPr lang="zh-CN" altLang="en-US" sz="2199" dirty="0"/>
              <a:t>创客空间协会</a:t>
            </a:r>
            <a:endParaRPr lang="en-US" altLang="zh-CN" sz="2199" dirty="0"/>
          </a:p>
          <a:p>
            <a:pPr lvl="1"/>
            <a:r>
              <a:rPr lang="zh-CN" altLang="en-US" sz="2199" dirty="0"/>
              <a:t>自行车</a:t>
            </a:r>
            <a:r>
              <a:rPr lang="zh-CN" altLang="en-US" sz="2199" dirty="0" smtClean="0"/>
              <a:t>协会</a:t>
            </a:r>
            <a:endParaRPr lang="en-US" altLang="zh-CN" sz="2199" dirty="0" smtClean="0"/>
          </a:p>
          <a:p>
            <a:pPr lvl="1"/>
            <a:r>
              <a:rPr lang="zh-CN" altLang="en-US" sz="2199" dirty="0" smtClean="0"/>
              <a:t>学生初创公司</a:t>
            </a:r>
            <a:r>
              <a:rPr lang="en-US" altLang="zh-CN" sz="2199" dirty="0" smtClean="0"/>
              <a:t>——</a:t>
            </a:r>
            <a:r>
              <a:rPr lang="zh-CN" altLang="en-US" sz="2199" dirty="0" smtClean="0"/>
              <a:t>清显科技</a:t>
            </a:r>
            <a:endParaRPr lang="en-US" altLang="zh-CN" sz="2199" dirty="0"/>
          </a:p>
          <a:p>
            <a:r>
              <a:rPr lang="zh-CN" altLang="en-US" sz="2400" dirty="0"/>
              <a:t>科技</a:t>
            </a:r>
            <a:r>
              <a:rPr lang="zh-CN" altLang="en-US" sz="2400" dirty="0" smtClean="0"/>
              <a:t>媒体</a:t>
            </a:r>
            <a:endParaRPr lang="en-US" altLang="zh-CN" sz="2400" dirty="0" smtClean="0"/>
          </a:p>
          <a:p>
            <a:pPr lvl="1"/>
            <a:r>
              <a:rPr lang="zh-CN" altLang="en-US" sz="2199" dirty="0" smtClean="0"/>
              <a:t>科技生活</a:t>
            </a:r>
            <a:endParaRPr lang="en-US" altLang="zh-CN" sz="2199" dirty="0" smtClean="0"/>
          </a:p>
          <a:p>
            <a:pPr lvl="1"/>
            <a:r>
              <a:rPr lang="zh-CN" altLang="en-US" sz="2199" dirty="0"/>
              <a:t>果壳</a:t>
            </a:r>
            <a:r>
              <a:rPr lang="zh-CN" altLang="en-US" sz="2199" dirty="0" smtClean="0"/>
              <a:t>网</a:t>
            </a:r>
            <a:endParaRPr lang="en-US" altLang="zh-CN" sz="2199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主题活动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清华创客日</a:t>
            </a:r>
            <a:endParaRPr lang="en-US" altLang="zh-CN" sz="2400" dirty="0"/>
          </a:p>
          <a:p>
            <a:r>
              <a:rPr lang="zh-CN" altLang="en-US" sz="2400" dirty="0"/>
              <a:t>创意实现工</a:t>
            </a:r>
            <a:r>
              <a:rPr lang="zh-CN" altLang="en-US" sz="2400" dirty="0" smtClean="0"/>
              <a:t>作坊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71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创客空间使用情况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60</a:t>
            </a:r>
            <a:r>
              <a:rPr lang="zh-CN" altLang="en-US" dirty="0" smtClean="0"/>
              <a:t>平米创客活动样板间基本建设完毕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讨论区设施：可移动桌椅、白板、投影仪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基础设施：适合不同情境的暖光源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原材料：开发板、工具等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思考：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样板间的作用，更多应是通过实际经验，进行探索，为迁入李兆基大楼做准备。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不同使用者提供意见反馈，用于修改完善空间设计、布局、资源条件等。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026" name="Picture 2" descr="E:\Woody\图片资料\创客空间\57079367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416924"/>
            <a:ext cx="707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Woody\图片资料\创客空间\创客空间活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2000" y="3416924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2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创客空间使用情况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支持活动类别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小型讲座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“创客发声”主题讲座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工作坊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“智能空间”跨学科系统集成设计挑战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“未来校园”创意原型制作与展示活动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会议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中心内部会议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实验室设备处研讨会，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讨论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“创客宪章”讨论活动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050" name="Picture 2" descr="E:\Woody\图片资料\创客空间\2353933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6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创客空间定期学生</a:t>
            </a:r>
            <a:r>
              <a:rPr lang="zh-CN" altLang="en-US" dirty="0" smtClean="0"/>
              <a:t>活动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学生创客社团“</a:t>
            </a:r>
            <a:r>
              <a:rPr lang="en-US" altLang="zh-CN" dirty="0" smtClean="0"/>
              <a:t>THU </a:t>
            </a:r>
            <a:r>
              <a:rPr lang="en-US" altLang="zh-CN" dirty="0" err="1" smtClean="0"/>
              <a:t>MakerSpace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2014-10-15	</a:t>
            </a:r>
            <a:r>
              <a:rPr lang="en-US" altLang="zh-CN" dirty="0" err="1" smtClean="0"/>
              <a:t>Arduino</a:t>
            </a:r>
            <a:r>
              <a:rPr lang="zh-CN" altLang="en-US" dirty="0" smtClean="0"/>
              <a:t>编程讲座及动手实践活动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2014-10-23	</a:t>
            </a:r>
            <a:r>
              <a:rPr lang="zh-CN" altLang="en-US" dirty="0" smtClean="0"/>
              <a:t>创客演讲及未来校园主题创意实验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2014-10-30	</a:t>
            </a:r>
            <a:r>
              <a:rPr lang="zh-CN" altLang="en-US" dirty="0" smtClean="0"/>
              <a:t>万圣节主题产品开发活动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2014-11-05	</a:t>
            </a:r>
            <a:r>
              <a:rPr lang="zh-CN" altLang="en-US" dirty="0"/>
              <a:t>驻校创</a:t>
            </a:r>
            <a:r>
              <a:rPr lang="zh-CN" altLang="en-US" dirty="0" smtClean="0"/>
              <a:t>客主题活动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57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主题项目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635</a:t>
            </a:r>
            <a:r>
              <a:rPr lang="zh-CN" altLang="en-US" dirty="0" smtClean="0"/>
              <a:t>头脑风暴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经过中心内部测试与修改形成可操作的头脑风暴形式，并准备了标准模板及彩笔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在暑期实习中应用，收集学生在创意产品制作环节中的思考，具体到三个方面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对现有产品的改善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结合各种工艺提出新产品创意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结合实习感受设计训练中心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标识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957C-E798-4D99-9C24-4570BEAFE10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122" name="Picture 2" descr="E:\Woody\图片资料\创客空间\92143030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786334"/>
      </p:ext>
    </p:extLst>
  </p:cSld>
  <p:clrMapOvr>
    <a:masterClrMapping/>
  </p:clrMapOvr>
</p:sld>
</file>

<file path=ppt/theme/theme1.xml><?xml version="1.0" encoding="utf-8"?>
<a:theme xmlns:a="http://schemas.openxmlformats.org/drawingml/2006/main" name="训练中心-主题">
  <a:themeElements>
    <a:clrScheme name="Office Theme">
      <a:dk1>
        <a:sysClr val="windowText" lastClr="000000"/>
      </a:dk1>
      <a:lt1>
        <a:sysClr val="window" lastClr="F0FFC8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训练中心-主题" id="{DCF287F4-54CD-4D4D-8148-DC50174627D1}" vid="{1300560C-B3E7-4C37-9B32-0E0B4D93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0FFC8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训练中心-主题</Template>
  <TotalTime>704</TotalTime>
  <Words>510</Words>
  <Application>Microsoft Office PowerPoint</Application>
  <PresentationFormat>宽屏</PresentationFormat>
  <Paragraphs>113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楷体</vt:lpstr>
      <vt:lpstr>宋体</vt:lpstr>
      <vt:lpstr>微软雅黑</vt:lpstr>
      <vt:lpstr>Arial</vt:lpstr>
      <vt:lpstr>Calibri</vt:lpstr>
      <vt:lpstr>训练中心-主题</vt:lpstr>
      <vt:lpstr>  创客融合空间平台建设项目</vt:lpstr>
      <vt:lpstr>内容大纲</vt:lpstr>
      <vt:lpstr>条件与基础设施建设</vt:lpstr>
      <vt:lpstr>创客社群关系建设</vt:lpstr>
      <vt:lpstr>主题活动</vt:lpstr>
      <vt:lpstr>创客空间使用情况</vt:lpstr>
      <vt:lpstr>创客空间使用情况</vt:lpstr>
      <vt:lpstr>创客空间定期学生活动</vt:lpstr>
      <vt:lpstr>主题项目</vt:lpstr>
      <vt:lpstr>主题项目</vt:lpstr>
      <vt:lpstr>主题项目</vt:lpstr>
      <vt:lpstr>他山之石</vt:lpstr>
      <vt:lpstr>PowerPoint 演示文稿</vt:lpstr>
      <vt:lpstr>他山之石</vt:lpstr>
      <vt:lpstr>下阶段规划</vt:lpstr>
      <vt:lpstr>感谢中心各位老师的大力支持！</vt:lpstr>
    </vt:vector>
  </TitlesOfParts>
  <Company>清华大学 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138</cp:revision>
  <dcterms:created xsi:type="dcterms:W3CDTF">2014-05-29T12:20:18Z</dcterms:created>
  <dcterms:modified xsi:type="dcterms:W3CDTF">2015-04-13T05:51:50Z</dcterms:modified>
</cp:coreProperties>
</file>